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39"/>
  </p:notesMasterIdLst>
  <p:sldIdLst>
    <p:sldId id="296" r:id="rId2"/>
    <p:sldId id="297" r:id="rId3"/>
    <p:sldId id="298" r:id="rId4"/>
    <p:sldId id="299" r:id="rId5"/>
    <p:sldId id="306" r:id="rId6"/>
    <p:sldId id="322" r:id="rId7"/>
    <p:sldId id="323" r:id="rId8"/>
    <p:sldId id="300" r:id="rId9"/>
    <p:sldId id="264" r:id="rId10"/>
    <p:sldId id="301" r:id="rId11"/>
    <p:sldId id="266" r:id="rId12"/>
    <p:sldId id="314" r:id="rId13"/>
    <p:sldId id="302" r:id="rId14"/>
    <p:sldId id="270" r:id="rId15"/>
    <p:sldId id="271" r:id="rId16"/>
    <p:sldId id="272" r:id="rId17"/>
    <p:sldId id="326" r:id="rId18"/>
    <p:sldId id="303" r:id="rId19"/>
    <p:sldId id="328" r:id="rId20"/>
    <p:sldId id="335" r:id="rId21"/>
    <p:sldId id="334" r:id="rId22"/>
    <p:sldId id="308" r:id="rId23"/>
    <p:sldId id="327" r:id="rId24"/>
    <p:sldId id="279" r:id="rId25"/>
    <p:sldId id="304" r:id="rId26"/>
    <p:sldId id="329" r:id="rId27"/>
    <p:sldId id="316" r:id="rId28"/>
    <p:sldId id="330" r:id="rId29"/>
    <p:sldId id="331" r:id="rId30"/>
    <p:sldId id="332" r:id="rId31"/>
    <p:sldId id="333" r:id="rId32"/>
    <p:sldId id="305" r:id="rId33"/>
    <p:sldId id="321" r:id="rId34"/>
    <p:sldId id="318" r:id="rId35"/>
    <p:sldId id="319" r:id="rId36"/>
    <p:sldId id="320" r:id="rId37"/>
    <p:sldId id="31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/>
    <p:restoredTop sz="94658"/>
  </p:normalViewPr>
  <p:slideViewPr>
    <p:cSldViewPr snapToGrid="0">
      <p:cViewPr varScale="1">
        <p:scale>
          <a:sx n="120" d="100"/>
          <a:sy n="120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4B472-3D68-DC47-A6FA-4A141770F683}" type="datetimeFigureOut">
              <a:rPr lang="en-US" smtClean="0"/>
              <a:t>5/14/26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72E6D-23F4-5A42-B54B-16B26FC4D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6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FB682-4535-A396-EF92-0813A83A7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9BB860-05C3-4B67-640C-53CAB6C17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B1271-8999-9833-8749-B6AD486ED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7354D-82F3-CCA1-9BB2-25C5DFF0F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17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7BE55-054A-3CB5-3784-967F75279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64695-0936-F63F-8DBB-BCCC22BCA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F92A0-0F60-209C-1B9C-C1509DDAA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254CE-5936-E567-C58C-C5CB105783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5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EAE2C-8107-5E29-BB96-F5DAC781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DC415-CAB4-EB73-6A82-9FA662490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9DF36-4A20-338B-5531-0DF66AA61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4BC2B-207D-C73F-823F-183DC95A2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7949D-CF9D-9A33-6BD2-A8B0EBBA4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44B84-7325-3EC3-6647-2495F77FF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61E0B-14B5-E9FA-6DEF-9B4C899E1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A114F-193C-CA41-AEB2-20435A582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71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7B77F-82B6-01A3-3BC7-56EDBEBE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8B4052-C074-E023-FF06-3BAF7E8A0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521FA-5FBF-B809-A344-EC8F34597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FDEEE-FB78-F934-6C94-810CEFCBA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2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704E7-F53F-F890-C706-EC1B992A0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C2714-F82C-4CFD-84A9-7833A1793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C4387F-A417-50B5-72FB-7CC0B9FD6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10F81-0422-EBC8-E33F-2C6645D20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31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5/14/26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dxo.com/dxo-pureraw/technologi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mbatty.github.io/battyphoto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mbatty.github.io/battyphoto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xo.com/dxo-pureraw/technologies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FC420C-8BC3-8A23-7F2A-A33F81330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AI based Noise Reduction, Sharpening &amp; Upsizing for Wildlife Photographers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C098B0-1CA7-1027-A1BC-87F6AD00D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Peter Batty  •  MHWPC Digital Training  •  May 12, 2026</a:t>
            </a:r>
          </a:p>
        </p:txBody>
      </p:sp>
    </p:spTree>
    <p:extLst>
      <p:ext uri="{BB962C8B-B14F-4D97-AF65-F5344CB8AC3E}">
        <p14:creationId xmlns:p14="http://schemas.microsoft.com/office/powerpoint/2010/main" val="24882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5538F-0E4E-1BC6-D32D-A0B38FAD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1: Lightroom Classic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870C81-8909-62FB-6384-C39A6D045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Non-destructive AI Denoise function (since June 2025)</a:t>
            </a:r>
          </a:p>
        </p:txBody>
      </p:sp>
    </p:spTree>
    <p:extLst>
      <p:ext uri="{BB962C8B-B14F-4D97-AF65-F5344CB8AC3E}">
        <p14:creationId xmlns:p14="http://schemas.microsoft.com/office/powerpoint/2010/main" val="3865370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affectionate-charming-euler/logos/image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080" y="180358"/>
            <a:ext cx="10398929" cy="66776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55518" y="5067877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Lightroom Classic AI Denoise</a:t>
            </a:r>
            <a:endParaRPr lang="en-US" sz="3733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E022C2-6B3A-2FDF-C3DB-837CB5DF1F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chemeClr val="accent1"/>
                </a:solidFill>
              </a:rPr>
              <a:t>Strengths</a:t>
            </a:r>
          </a:p>
          <a:p>
            <a:r>
              <a:rPr lang="en-US" dirty="0"/>
              <a:t>Quick and simple</a:t>
            </a:r>
          </a:p>
          <a:p>
            <a:r>
              <a:rPr lang="en-US" dirty="0"/>
              <a:t>Surprisingly good — holds up well against specialized tools</a:t>
            </a:r>
          </a:p>
          <a:p>
            <a:r>
              <a:rPr lang="en-US" dirty="0"/>
              <a:t>Built into Lightroom — no extra cost, no export/import workflow</a:t>
            </a:r>
          </a:p>
          <a:p>
            <a:r>
              <a:rPr lang="en-US" dirty="0"/>
              <a:t>Fully non-destructive</a:t>
            </a:r>
          </a:p>
          <a:p>
            <a:r>
              <a:rPr lang="en-US" dirty="0"/>
              <a:t>Can apply at any stage of editing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7C7082-A755-F0ED-24C7-99848F70E1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B85042"/>
                </a:solidFill>
              </a:rPr>
              <a:t>Limitations</a:t>
            </a:r>
          </a:p>
          <a:p>
            <a:r>
              <a:rPr lang="en-US" dirty="0"/>
              <a:t>AI Denoise works on RAW only</a:t>
            </a:r>
          </a:p>
          <a:p>
            <a:r>
              <a:rPr lang="en-US" dirty="0"/>
              <a:t>Limited control — just one strength slider</a:t>
            </a:r>
          </a:p>
          <a:p>
            <a:r>
              <a:rPr lang="en-US" dirty="0"/>
              <a:t>No AI sharpening for missed focus or motion blur</a:t>
            </a:r>
          </a:p>
          <a:p>
            <a:r>
              <a:rPr lang="en-US" dirty="0"/>
              <a:t>No localized/selective processing</a:t>
            </a:r>
          </a:p>
          <a:p>
            <a:r>
              <a:rPr lang="en-US" dirty="0"/>
              <a:t>Not directly compatible with Lightroom “Super Resolution” upscaling (except by saving file as TIFF or other first)</a:t>
            </a:r>
          </a:p>
        </p:txBody>
      </p:sp>
    </p:spTree>
    <p:extLst>
      <p:ext uri="{BB962C8B-B14F-4D97-AF65-F5344CB8AC3E}">
        <p14:creationId xmlns:p14="http://schemas.microsoft.com/office/powerpoint/2010/main" val="4290900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D84A5A-6B55-6D13-0481-BD037061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2: DxO PureRAW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B0AD23-F9FE-2137-2987-BB8E5B65E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RAW pre-processing with lens and camera mathematical model foundation</a:t>
            </a:r>
          </a:p>
        </p:txBody>
      </p:sp>
    </p:spTree>
    <p:extLst>
      <p:ext uri="{BB962C8B-B14F-4D97-AF65-F5344CB8AC3E}">
        <p14:creationId xmlns:p14="http://schemas.microsoft.com/office/powerpoint/2010/main" val="2843669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DxO technologies</a:t>
            </a:r>
            <a:endParaRPr lang="en-US" sz="3733" dirty="0"/>
          </a:p>
        </p:txBody>
      </p:sp>
      <p:pic>
        <p:nvPicPr>
          <p:cNvPr id="3" name="Image 0" descr="/sessions/affectionate-charming-euler/logos/image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38" y="2334578"/>
            <a:ext cx="2560320" cy="3413760"/>
          </a:xfrm>
          <a:prstGeom prst="rect">
            <a:avLst/>
          </a:prstGeom>
        </p:spPr>
      </p:pic>
      <p:pic>
        <p:nvPicPr>
          <p:cNvPr id="4" name="Image 1" descr="/sessions/affectionate-charming-euler/logos/image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278" y="2334578"/>
            <a:ext cx="2560320" cy="3413760"/>
          </a:xfrm>
          <a:prstGeom prst="rect">
            <a:avLst/>
          </a:prstGeom>
        </p:spPr>
      </p:pic>
      <p:pic>
        <p:nvPicPr>
          <p:cNvPr id="5" name="Image 2" descr="/sessions/affectionate-charming-euler/logos/image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518" y="2334578"/>
            <a:ext cx="2560320" cy="3413760"/>
          </a:xfrm>
          <a:prstGeom prst="rect">
            <a:avLst/>
          </a:prstGeom>
        </p:spPr>
      </p:pic>
      <p:pic>
        <p:nvPicPr>
          <p:cNvPr id="6" name="Image 3" descr="/sessions/affectionate-charming-euler/logos/image9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758" y="2334578"/>
            <a:ext cx="2560320" cy="3413760"/>
          </a:xfrm>
          <a:prstGeom prst="rect">
            <a:avLst/>
          </a:prstGeom>
        </p:spPr>
      </p:pic>
      <p:sp>
        <p:nvSpPr>
          <p:cNvPr id="7" name="Text 1">
            <a:hlinkClick r:id="rId7"/>
          </p:cNvPr>
          <p:cNvSpPr/>
          <p:nvPr/>
        </p:nvSpPr>
        <p:spPr>
          <a:xfrm>
            <a:off x="2779782" y="5984092"/>
            <a:ext cx="6475472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400" u="sng" dirty="0">
                <a:latin typeface="Calibri" pitchFamily="34" charset="0"/>
                <a:ea typeface="Calibri" pitchFamily="34" charset="-122"/>
                <a:cs typeface="Calibri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https://www.dxo.com/dxo-pureraw/technologies/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365760"/>
            <a:ext cx="1072896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933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DxO Modules – a foundational element</a:t>
            </a:r>
            <a:endParaRPr lang="en-US" sz="2933" dirty="0"/>
          </a:p>
        </p:txBody>
      </p:sp>
      <p:pic>
        <p:nvPicPr>
          <p:cNvPr id="3" name="Image 0" descr="/sessions/affectionate-charming-euler/logos/image1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066" y="1222905"/>
            <a:ext cx="11717867" cy="54694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affectionate-charming-euler/logos/image1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873" y="156422"/>
            <a:ext cx="9938254" cy="6701578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BE4C5744-EB38-8B32-C81A-F7919D3A56F5}"/>
              </a:ext>
            </a:extLst>
          </p:cNvPr>
          <p:cNvSpPr/>
          <p:nvPr/>
        </p:nvSpPr>
        <p:spPr>
          <a:xfrm>
            <a:off x="1912581" y="5039302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2C217-C775-5AED-959F-5F537E753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3A31B19B-5D58-0B2D-5EF1-191A7A829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DxO Pure RAW</a:t>
            </a:r>
            <a:endParaRPr lang="en-US" sz="3733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3B6C95-28C0-CAE3-B958-F4620129A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402135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>
                <a:solidFill>
                  <a:schemeClr val="accent1"/>
                </a:solidFill>
              </a:rPr>
              <a:t>Strengths</a:t>
            </a:r>
          </a:p>
          <a:p>
            <a:r>
              <a:rPr lang="en-US" dirty="0"/>
              <a:t>Outstanding quality for noise reduction and moderate sharpening</a:t>
            </a:r>
          </a:p>
          <a:p>
            <a:r>
              <a:rPr lang="en-US" dirty="0"/>
              <a:t>Relatively quick and simple</a:t>
            </a:r>
          </a:p>
          <a:p>
            <a:r>
              <a:rPr lang="en-US" dirty="0"/>
              <a:t>More options available than Lightroom</a:t>
            </a:r>
          </a:p>
          <a:p>
            <a:r>
              <a:rPr lang="en-US" dirty="0"/>
              <a:t>Can run in batch</a:t>
            </a:r>
          </a:p>
          <a:p>
            <a:r>
              <a:rPr lang="en-US" dirty="0"/>
              <a:t>Doesn’t introduce artifacts like Topaz can</a:t>
            </a:r>
          </a:p>
          <a:p>
            <a:r>
              <a:rPr lang="en-US" dirty="0"/>
              <a:t>Creates DNG files</a:t>
            </a:r>
          </a:p>
          <a:p>
            <a:r>
              <a:rPr lang="en-US" dirty="0"/>
              <a:t>Can sharpen more than I expected with “Strong” and “Hard” settings</a:t>
            </a:r>
          </a:p>
          <a:p>
            <a:r>
              <a:rPr lang="en-US" dirty="0"/>
              <a:t>Consistently wins in my AI rankings and in most reviews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383C1F-559D-5720-667C-8310049BA4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>
                <a:solidFill>
                  <a:srgbClr val="B85042"/>
                </a:solidFill>
              </a:rPr>
              <a:t>Limitations</a:t>
            </a:r>
          </a:p>
          <a:p>
            <a:r>
              <a:rPr lang="en-US" dirty="0"/>
              <a:t>No aggressive AI sharpening for bad cases of missed focus or motion blur</a:t>
            </a:r>
          </a:p>
          <a:p>
            <a:r>
              <a:rPr lang="en-US" dirty="0"/>
              <a:t>No localized/selective processing</a:t>
            </a:r>
          </a:p>
          <a:p>
            <a:endParaRPr lang="en-US" dirty="0"/>
          </a:p>
          <a:p>
            <a:pPr algn="ctr">
              <a:buNone/>
            </a:pPr>
            <a:r>
              <a:rPr lang="en-US" b="1" dirty="0">
                <a:solidFill>
                  <a:schemeClr val="accent1"/>
                </a:solidFill>
              </a:rPr>
              <a:t>$129 one-time purchase</a:t>
            </a:r>
          </a:p>
          <a:p>
            <a:pPr algn="ctr">
              <a:buNone/>
            </a:pPr>
            <a:r>
              <a:rPr lang="en-US" b="1" dirty="0">
                <a:solidFill>
                  <a:schemeClr val="accent1"/>
                </a:solidFill>
              </a:rPr>
              <a:t>No subscription required</a:t>
            </a:r>
          </a:p>
          <a:p>
            <a:pPr algn="ctr">
              <a:buNone/>
            </a:pPr>
            <a:r>
              <a:rPr lang="en-US" b="1" dirty="0">
                <a:solidFill>
                  <a:schemeClr val="accent1"/>
                </a:solidFill>
              </a:rPr>
              <a:t>14 day free trial</a:t>
            </a:r>
          </a:p>
        </p:txBody>
      </p:sp>
    </p:spTree>
    <p:extLst>
      <p:ext uri="{BB962C8B-B14F-4D97-AF65-F5344CB8AC3E}">
        <p14:creationId xmlns:p14="http://schemas.microsoft.com/office/powerpoint/2010/main" val="300115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F8F25E-8E15-12C2-F984-81CC20EA8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 Topaz 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740E6-0F34-A2B9-1B29-A94F750CE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AI sharpening leader</a:t>
            </a:r>
          </a:p>
        </p:txBody>
      </p:sp>
    </p:spTree>
    <p:extLst>
      <p:ext uri="{BB962C8B-B14F-4D97-AF65-F5344CB8AC3E}">
        <p14:creationId xmlns:p14="http://schemas.microsoft.com/office/powerpoint/2010/main" val="245159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A8BD6-70B4-CFFB-6F67-860BC1AEE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D9C7F-35A4-49C9-E219-FF0537FEC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39" y="120998"/>
            <a:ext cx="10433153" cy="6812815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CB36A167-C574-A6B1-4004-BA7FB8BE22F0}"/>
              </a:ext>
            </a:extLst>
          </p:cNvPr>
          <p:cNvSpPr/>
          <p:nvPr/>
        </p:nvSpPr>
        <p:spPr>
          <a:xfrm>
            <a:off x="1957551" y="5503997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2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dirty="0"/>
              <a:t>Today's Session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CDDBA7A-3172-D468-D6A4-0CF047381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Comparison Website</a:t>
            </a:r>
          </a:p>
          <a:p>
            <a:pPr lvl="1"/>
            <a:r>
              <a:rPr lang="en-US" dirty="0"/>
              <a:t>Full-resolution examples you can explore</a:t>
            </a:r>
          </a:p>
          <a:p>
            <a:r>
              <a:rPr lang="en-US" b="1" dirty="0"/>
              <a:t>Key Concepts</a:t>
            </a:r>
          </a:p>
          <a:p>
            <a:pPr lvl="1"/>
            <a:r>
              <a:rPr lang="en-US" dirty="0"/>
              <a:t>Noise, sharpening, upsizing — and how AI changes things</a:t>
            </a:r>
          </a:p>
          <a:p>
            <a:r>
              <a:rPr lang="en-US" b="1" dirty="0"/>
              <a:t>Demos and Comparisons</a:t>
            </a:r>
          </a:p>
          <a:p>
            <a:pPr lvl="1"/>
            <a:r>
              <a:rPr lang="en-US" dirty="0"/>
              <a:t>Demos and comparisons of Lightroom Classic, DxO PureRAW, Topaz Photo, ON1 RAW</a:t>
            </a:r>
          </a:p>
          <a:p>
            <a:pPr lvl="1"/>
            <a:r>
              <a:rPr lang="en-US" dirty="0"/>
              <a:t>First for Noise Reduction and Sharpening, then for upsizing</a:t>
            </a:r>
          </a:p>
          <a:p>
            <a:r>
              <a:rPr lang="en-US" b="1" dirty="0"/>
              <a:t>Summary and Recommendations</a:t>
            </a:r>
          </a:p>
          <a:p>
            <a:pPr lvl="1"/>
            <a:r>
              <a:rPr lang="en-US" dirty="0"/>
              <a:t>Which tools, when, and why</a:t>
            </a:r>
          </a:p>
        </p:txBody>
      </p:sp>
    </p:spTree>
    <p:extLst>
      <p:ext uri="{BB962C8B-B14F-4D97-AF65-F5344CB8AC3E}">
        <p14:creationId xmlns:p14="http://schemas.microsoft.com/office/powerpoint/2010/main" val="138399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3C56B-BD60-ACE2-441F-5F2B5EC4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F7D0A-ECF6-FAE1-6A55-6300C178BD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48" y="172683"/>
            <a:ext cx="10237903" cy="6685317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73594D03-DDA6-D43A-D2A5-7B73D353C264}"/>
              </a:ext>
            </a:extLst>
          </p:cNvPr>
          <p:cNvSpPr/>
          <p:nvPr/>
        </p:nvSpPr>
        <p:spPr>
          <a:xfrm>
            <a:off x="1957551" y="5503997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6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E2EAEF-6DF3-8637-B55C-6FE13AFD2B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69" y="0"/>
            <a:ext cx="10643017" cy="6949856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8E86FC5-187D-84ED-A8A5-7C02D0AD1777}"/>
              </a:ext>
            </a:extLst>
          </p:cNvPr>
          <p:cNvSpPr/>
          <p:nvPr/>
        </p:nvSpPr>
        <p:spPr>
          <a:xfrm>
            <a:off x="2647100" y="5414056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849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Topaz Photo — Strengths</a:t>
            </a:r>
            <a:endParaRPr lang="en-US" sz="3733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94EAE-1FC8-DC7C-E212-69016976E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sharpening can recover missed focus and motion blur in many cases</a:t>
            </a:r>
          </a:p>
          <a:p>
            <a:r>
              <a:rPr lang="en-US" dirty="0"/>
              <a:t>Multiple AI sharpening models including Lens Blur, Motion Blur, Wildlife (new)</a:t>
            </a:r>
          </a:p>
          <a:p>
            <a:r>
              <a:rPr lang="en-US" dirty="0"/>
              <a:t>Simple, effective masking</a:t>
            </a:r>
          </a:p>
          <a:p>
            <a:pPr lvl="1"/>
            <a:r>
              <a:rPr lang="en-US" dirty="0"/>
              <a:t>Sharpening on subject only is desirable in many wildlife scenarios</a:t>
            </a:r>
          </a:p>
          <a:p>
            <a:r>
              <a:rPr lang="en-US" dirty="0"/>
              <a:t>Integrated upscaling up to 6x</a:t>
            </a:r>
          </a:p>
        </p:txBody>
      </p:sp>
    </p:spTree>
    <p:extLst>
      <p:ext uri="{BB962C8B-B14F-4D97-AF65-F5344CB8AC3E}">
        <p14:creationId xmlns:p14="http://schemas.microsoft.com/office/powerpoint/2010/main" val="2830175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Selective processing workflow options</a:t>
            </a:r>
            <a:endParaRPr lang="en-US" sz="3733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92AD0E8-3249-C7A4-5940-AB350D3AC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Whole Image</a:t>
            </a:r>
          </a:p>
          <a:p>
            <a:pPr lvl="1"/>
            <a:r>
              <a:rPr lang="en-US" dirty="0"/>
              <a:t>Denoise all → sharpen all. Simple but can introduce artifacts.</a:t>
            </a:r>
          </a:p>
          <a:p>
            <a:r>
              <a:rPr lang="en-US" b="1" dirty="0"/>
              <a:t>Subject-Only Sharpen</a:t>
            </a:r>
          </a:p>
          <a:p>
            <a:pPr lvl="1"/>
            <a:r>
              <a:rPr lang="en-US" dirty="0"/>
              <a:t>Denoise all → sharpen subject only. Topaz default — avoids sharpening bokeh.</a:t>
            </a:r>
          </a:p>
          <a:p>
            <a:r>
              <a:rPr lang="en-US" b="1" dirty="0"/>
              <a:t>Split by Region</a:t>
            </a:r>
          </a:p>
          <a:p>
            <a:pPr lvl="1"/>
            <a:r>
              <a:rPr lang="en-US" dirty="0"/>
              <a:t>Denoise background only → sharpen subject only. Can be helpful in some situations where subject has delicate textures that get smeared with Denoise</a:t>
            </a:r>
          </a:p>
        </p:txBody>
      </p:sp>
    </p:spTree>
    <p:extLst>
      <p:ext uri="{BB962C8B-B14F-4D97-AF65-F5344CB8AC3E}">
        <p14:creationId xmlns:p14="http://schemas.microsoft.com/office/powerpoint/2010/main" val="1605746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Topaz Photo — Cautions</a:t>
            </a:r>
            <a:endParaRPr lang="en-US" sz="3733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BCDDC9-ECA5-3A32-B4AF-0762B2A80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Default settings often too aggressive</a:t>
            </a:r>
          </a:p>
          <a:p>
            <a:pPr lvl="1"/>
            <a:r>
              <a:rPr lang="en-US" dirty="0"/>
              <a:t>Can over-sharpen and introduce artifacts</a:t>
            </a:r>
          </a:p>
          <a:p>
            <a:pPr lvl="1"/>
            <a:r>
              <a:rPr lang="en-US" dirty="0"/>
              <a:t>Consider reducing sharpening strength from recommended values</a:t>
            </a:r>
          </a:p>
          <a:p>
            <a:r>
              <a:rPr lang="en-US" dirty="0"/>
              <a:t>Be wary about sharpening images that are already sharp — easy to overdo</a:t>
            </a:r>
          </a:p>
          <a:p>
            <a:r>
              <a:rPr lang="en-US" dirty="0"/>
              <a:t>Noise reduction can smear detail more than Lightroom or DxO in some cases</a:t>
            </a:r>
          </a:p>
          <a:p>
            <a:r>
              <a:rPr lang="en-US" dirty="0"/>
              <a:t>Topaz has a history of changing product line frequently – various products have been discontinued and you need to upgrade to newer ones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896878" y="5040606"/>
            <a:ext cx="104851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Keep in mind that viewing context matters. An image that looks "over-sharpened" at 100% may look</a:t>
            </a:r>
            <a:r>
              <a:rPr lang="en-US" sz="2000" dirty="0"/>
              <a:t> </a:t>
            </a:r>
            <a:r>
              <a:rPr lang="en-US" sz="2000" i="1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better than a softer version at contest resolution (1400×1050) or on social media.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368240" y="6045052"/>
            <a:ext cx="10485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accent1"/>
                </a:solidFill>
              </a:rPr>
              <a:t>Subscription ~$199 per year</a:t>
            </a:r>
          </a:p>
          <a:p>
            <a:pPr algn="ctr">
              <a:buNone/>
            </a:pPr>
            <a:r>
              <a:rPr lang="en-US" sz="2000" b="1" dirty="0">
                <a:solidFill>
                  <a:schemeClr val="accent1"/>
                </a:solidFill>
              </a:rPr>
              <a:t>No more perpetual licenses (except for legacy products)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19233B-1FFB-9301-80E3-8E828C7C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4: ON1 Photo RAW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B7E9B-1B15-F333-90AD-2D56ADC26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all-in-one alternative</a:t>
            </a:r>
          </a:p>
        </p:txBody>
      </p:sp>
    </p:spTree>
    <p:extLst>
      <p:ext uri="{BB962C8B-B14F-4D97-AF65-F5344CB8AC3E}">
        <p14:creationId xmlns:p14="http://schemas.microsoft.com/office/powerpoint/2010/main" val="38722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906D-151D-7934-8B44-3877A2E8F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898D6-1C53-2F76-EF31-4241EE0039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07" y="119921"/>
            <a:ext cx="10411471" cy="6802075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C1EDA03D-A61C-41CC-6CF4-5D99C9D6D904}"/>
              </a:ext>
            </a:extLst>
          </p:cNvPr>
          <p:cNvSpPr/>
          <p:nvPr/>
        </p:nvSpPr>
        <p:spPr>
          <a:xfrm>
            <a:off x="6244738" y="5459027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3486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ON1 Photo RAW 2026</a:t>
            </a:r>
            <a:endParaRPr lang="en-US" sz="3733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0B51C-A63D-529C-7171-FC98B4B44C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chemeClr val="accent1"/>
                </a:solidFill>
              </a:rPr>
              <a:t>Strengths</a:t>
            </a:r>
          </a:p>
          <a:p>
            <a:r>
              <a:rPr lang="en-US" dirty="0"/>
              <a:t>Lower cost alternative to Topaz, with AI sharpening capabilities that Lightroom and DxO don’t have</a:t>
            </a:r>
          </a:p>
          <a:p>
            <a:r>
              <a:rPr lang="en-US" dirty="0"/>
              <a:t>Some additional capabilities in Resize AI compared to other options (tiling, print wrap)</a:t>
            </a:r>
          </a:p>
          <a:p>
            <a:r>
              <a:rPr lang="en-US" dirty="0"/>
              <a:t>Full photo editing and management tool that combines many elements of both Lightroom and </a:t>
            </a:r>
            <a:r>
              <a:rPr lang="en-US" dirty="0" err="1"/>
              <a:t>PhotoShop</a:t>
            </a:r>
            <a:r>
              <a:rPr lang="en-US" dirty="0"/>
              <a:t> in a single non-destructive environment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8269D8-65BE-86DE-5397-B3F0AB0A33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B85042"/>
                </a:solidFill>
              </a:rPr>
              <a:t>Limitations</a:t>
            </a:r>
          </a:p>
          <a:p>
            <a:r>
              <a:rPr lang="en-US" dirty="0"/>
              <a:t>Localized sharpening more complex than Topaz — requires layers + masks</a:t>
            </a:r>
          </a:p>
          <a:p>
            <a:r>
              <a:rPr lang="en-US" dirty="0"/>
              <a:t>Can over-sharpen like Topaz</a:t>
            </a:r>
          </a:p>
          <a:p>
            <a:r>
              <a:rPr lang="en-US" dirty="0"/>
              <a:t>Results not as good as other tools in most of my tests – but didn’t do local sharpening because of complexity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297F4757-64F5-CEE9-4438-AE59AD3CB551}"/>
              </a:ext>
            </a:extLst>
          </p:cNvPr>
          <p:cNvSpPr/>
          <p:nvPr/>
        </p:nvSpPr>
        <p:spPr>
          <a:xfrm>
            <a:off x="368240" y="5695249"/>
            <a:ext cx="10485120" cy="970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buNone/>
            </a:pPr>
            <a:r>
              <a:rPr lang="en-US" sz="2000" b="1" dirty="0">
                <a:solidFill>
                  <a:schemeClr val="accent1"/>
                </a:solidFill>
              </a:rPr>
              <a:t>~$100 perpetual license (full editor) or ~$50 for </a:t>
            </a:r>
            <a:r>
              <a:rPr lang="en-US" sz="2000" b="1" dirty="0" err="1">
                <a:solidFill>
                  <a:schemeClr val="accent1"/>
                </a:solidFill>
              </a:rPr>
              <a:t>NoNoise</a:t>
            </a:r>
            <a:r>
              <a:rPr lang="en-US" sz="2000" b="1" dirty="0">
                <a:solidFill>
                  <a:schemeClr val="accent1"/>
                </a:solidFill>
              </a:rPr>
              <a:t> standalone</a:t>
            </a:r>
          </a:p>
        </p:txBody>
      </p:sp>
    </p:spTree>
    <p:extLst>
      <p:ext uri="{BB962C8B-B14F-4D97-AF65-F5344CB8AC3E}">
        <p14:creationId xmlns:p14="http://schemas.microsoft.com/office/powerpoint/2010/main" val="105338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DA6DC-AA9A-6451-55B0-CE7E541F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292871-4A81-2F51-73CC-E14DF44A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5: Topaz Gigapixel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93200-3BDE-A03C-9F8D-C6EC3584C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upsizing</a:t>
            </a:r>
          </a:p>
        </p:txBody>
      </p:sp>
    </p:spTree>
    <p:extLst>
      <p:ext uri="{BB962C8B-B14F-4D97-AF65-F5344CB8AC3E}">
        <p14:creationId xmlns:p14="http://schemas.microsoft.com/office/powerpoint/2010/main" val="3929952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5A579E-03AD-686E-9BF9-3068D47A3E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08" y="194529"/>
            <a:ext cx="10927830" cy="685612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B8856B6-DC9D-4F92-EEEB-C2532751D621}"/>
              </a:ext>
            </a:extLst>
          </p:cNvPr>
          <p:cNvSpPr/>
          <p:nvPr/>
        </p:nvSpPr>
        <p:spPr>
          <a:xfrm>
            <a:off x="1417906" y="4874410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994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dirty="0"/>
              <a:t>Full-Resolution Comparisons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DCE89-6241-0C4F-5F5E-CB1E6D6A8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hlinkClick r:id="rId3"/>
              </a:rPr>
              <a:t>pmbatty.github.io/battyphotos</a:t>
            </a:r>
          </a:p>
          <a:p>
            <a:r>
              <a:rPr lang="en-US" dirty="0"/>
              <a:t>Every example from today — all tools, all settings — at full resolution.</a:t>
            </a:r>
          </a:p>
          <a:p>
            <a:r>
              <a:rPr lang="en-US" dirty="0"/>
              <a:t>Side-by-side comparison mode with synchronized zoom.</a:t>
            </a:r>
          </a:p>
          <a:p>
            <a:r>
              <a:rPr lang="en-US" dirty="0"/>
              <a:t>AI-generated critiques from darwain analyzing each variant.</a:t>
            </a:r>
          </a:p>
          <a:p>
            <a:endParaRPr lang="en-US" dirty="0"/>
          </a:p>
          <a:p>
            <a:r>
              <a:rPr lang="en-US" i="1" dirty="0"/>
              <a:t>Open the link now if you'd like to follow along — or explore it at your own pace after the session.</a:t>
            </a:r>
          </a:p>
        </p:txBody>
      </p:sp>
    </p:spTree>
    <p:extLst>
      <p:ext uri="{BB962C8B-B14F-4D97-AF65-F5344CB8AC3E}">
        <p14:creationId xmlns:p14="http://schemas.microsoft.com/office/powerpoint/2010/main" val="2896947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1C775-CCE1-7C44-0AF5-33B5FB664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E836CE-6F4E-7664-6318-C128B4C4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6: ON1 Resize AI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C6DD2-638D-0247-8D73-E981E1734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of ON1 RAW, also available standalone</a:t>
            </a:r>
          </a:p>
        </p:txBody>
      </p:sp>
    </p:spTree>
    <p:extLst>
      <p:ext uri="{BB962C8B-B14F-4D97-AF65-F5344CB8AC3E}">
        <p14:creationId xmlns:p14="http://schemas.microsoft.com/office/powerpoint/2010/main" val="1390863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4C95C0-218F-8211-8B94-CAD63EEFCD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79" y="56789"/>
            <a:ext cx="10463134" cy="683582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E7B027D-6AD2-6072-D3A7-715FEEAC49F9}"/>
              </a:ext>
            </a:extLst>
          </p:cNvPr>
          <p:cNvSpPr/>
          <p:nvPr/>
        </p:nvSpPr>
        <p:spPr>
          <a:xfrm>
            <a:off x="1837631" y="5399066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01978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0BEBAE-84BC-3D6E-0FCE-7681A959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Recommendations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324F2-191D-3B9C-54AD-7F20EBB13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tool, when, and why</a:t>
            </a:r>
          </a:p>
        </p:txBody>
      </p:sp>
    </p:spTree>
    <p:extLst>
      <p:ext uri="{BB962C8B-B14F-4D97-AF65-F5344CB8AC3E}">
        <p14:creationId xmlns:p14="http://schemas.microsoft.com/office/powerpoint/2010/main" val="1746303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0DE6EE-2E91-7570-38F2-F863C223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influences tool choice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23306-E7CE-C4BA-CA0F-4592BD38F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 high volume edits versus longer low volume edits</a:t>
            </a:r>
          </a:p>
          <a:p>
            <a:pPr lvl="1"/>
            <a:r>
              <a:rPr lang="en-US" dirty="0"/>
              <a:t>Depends on your workflows and preferences</a:t>
            </a:r>
          </a:p>
          <a:p>
            <a:r>
              <a:rPr lang="en-US" dirty="0"/>
              <a:t>Output resolution</a:t>
            </a:r>
          </a:p>
          <a:p>
            <a:pPr lvl="1"/>
            <a:r>
              <a:rPr lang="en-US" dirty="0"/>
              <a:t>For lower resolution, like MHWPC or Share the View contests, or social media, less effort is needed than for larger prints, or contests that require full resolution images</a:t>
            </a:r>
          </a:p>
        </p:txBody>
      </p:sp>
    </p:spTree>
    <p:extLst>
      <p:ext uri="{BB962C8B-B14F-4D97-AF65-F5344CB8AC3E}">
        <p14:creationId xmlns:p14="http://schemas.microsoft.com/office/powerpoint/2010/main" val="3538811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Pros and Cons of different tools</a:t>
            </a:r>
            <a:endParaRPr lang="en-US" sz="3733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A73EBBA-CA7F-5694-7C5C-316A5533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88525"/>
          </a:xfrm>
        </p:spPr>
        <p:txBody>
          <a:bodyPr>
            <a:normAutofit/>
          </a:bodyPr>
          <a:lstStyle/>
          <a:p>
            <a:r>
              <a:rPr lang="en-US" dirty="0"/>
              <a:t>Lightroom AI Denoise AI is very good! </a:t>
            </a:r>
          </a:p>
          <a:p>
            <a:pPr lvl="1"/>
            <a:r>
              <a:rPr lang="en-US" dirty="0"/>
              <a:t>For Lightroom users, this is very quick and convenient and good enough in many situations, especially for lower resolution output, unless you need more aggressive sharpening</a:t>
            </a:r>
          </a:p>
          <a:p>
            <a:r>
              <a:rPr lang="en-US" dirty="0"/>
              <a:t>DxO </a:t>
            </a:r>
            <a:r>
              <a:rPr lang="en-US" dirty="0" err="1"/>
              <a:t>PureRAW</a:t>
            </a:r>
            <a:r>
              <a:rPr lang="en-US" dirty="0"/>
              <a:t> is outstanding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For the very best image quality, highly recommended. It can handle moderate sharpening with appropriate settings. You can use Topaz too if for more aggressive or selective sharpening.</a:t>
            </a:r>
          </a:p>
          <a:p>
            <a:r>
              <a:rPr lang="en-US" dirty="0"/>
              <a:t>Topaz is the best option when you need more aggressive sharpening for missed focus or motion blur. Easy to use selective sharpening. Beware of </a:t>
            </a:r>
            <a:r>
              <a:rPr lang="en-US" dirty="0" err="1"/>
              <a:t>oversharpening</a:t>
            </a:r>
            <a:r>
              <a:rPr lang="en-US" dirty="0"/>
              <a:t>.</a:t>
            </a:r>
          </a:p>
          <a:p>
            <a:r>
              <a:rPr lang="en-US" dirty="0"/>
              <a:t>ON1 is potentially a more cost competitive alternative to Topaz, but selective sharpening is a lot more complex and in general its results were not as good as the other options</a:t>
            </a:r>
          </a:p>
          <a:p>
            <a:pPr lvl="1"/>
            <a:r>
              <a:rPr lang="en-US" dirty="0"/>
              <a:t>It does have good potential as a non-destructive replacement for Lightroom and </a:t>
            </a:r>
            <a:r>
              <a:rPr lang="en-US" dirty="0" err="1"/>
              <a:t>PhotoShop</a:t>
            </a:r>
            <a:r>
              <a:rPr lang="en-US" dirty="0"/>
              <a:t>, but full evaluation of this is beyond the scope here.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227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General takeaways</a:t>
            </a:r>
            <a:endParaRPr lang="en-US" sz="3733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CE8E0D-31BC-C8FB-B739-955260A41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Don’t be afraid to use high ISO</a:t>
            </a:r>
          </a:p>
          <a:p>
            <a:pPr lvl="1"/>
            <a:r>
              <a:rPr lang="en-US" dirty="0"/>
              <a:t>These tools do an excellent job of cleaning up noise</a:t>
            </a:r>
          </a:p>
          <a:p>
            <a:r>
              <a:rPr lang="en-US" b="1" dirty="0"/>
              <a:t>There are benefits for small sensors</a:t>
            </a:r>
          </a:p>
          <a:p>
            <a:pPr lvl="1"/>
            <a:r>
              <a:rPr lang="en-US" dirty="0"/>
              <a:t>Micro four-thirds and crop sensors tend to have more noise than full frame sensors, but these AI tools largely make this a non-issue.</a:t>
            </a:r>
          </a:p>
          <a:p>
            <a:pPr lvl="1"/>
            <a:r>
              <a:rPr lang="en-US" dirty="0"/>
              <a:t>Upsizing images also factors here, making lower megapixel sensors less of an issue in many cases</a:t>
            </a:r>
          </a:p>
        </p:txBody>
      </p:sp>
    </p:spTree>
    <p:extLst>
      <p:ext uri="{BB962C8B-B14F-4D97-AF65-F5344CB8AC3E}">
        <p14:creationId xmlns:p14="http://schemas.microsoft.com/office/powerpoint/2010/main" val="1322486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Resources</a:t>
            </a:r>
            <a:endParaRPr lang="en-US" sz="3733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0BA27A-BE29-0C63-005E-8671533AF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Online viewer</a:t>
            </a:r>
          </a:p>
          <a:p>
            <a:pPr lvl="1"/>
            <a:r>
              <a:rPr lang="en-US" u="sng" dirty="0">
                <a:hlinkClick r:id="rId3"/>
              </a:rPr>
              <a:t>pmbatty.github.io/battyphotos</a:t>
            </a:r>
          </a:p>
          <a:p>
            <a:r>
              <a:rPr lang="en-US" b="1" dirty="0"/>
              <a:t>Tool Websites</a:t>
            </a:r>
          </a:p>
          <a:p>
            <a:pPr lvl="1"/>
            <a:r>
              <a:rPr lang="en-US" dirty="0"/>
              <a:t>adobe.com/products/photoshop-lightroom-classic.html</a:t>
            </a:r>
          </a:p>
          <a:p>
            <a:pPr lvl="1"/>
            <a:r>
              <a:rPr lang="en-US" dirty="0"/>
              <a:t>dxo.com/dxo-pureraw</a:t>
            </a:r>
          </a:p>
          <a:p>
            <a:pPr lvl="1"/>
            <a:r>
              <a:rPr lang="en-US" dirty="0"/>
              <a:t>topazlabs.com/topaz-photo</a:t>
            </a:r>
          </a:p>
          <a:p>
            <a:pPr lvl="1"/>
            <a:r>
              <a:rPr lang="en-US" dirty="0"/>
              <a:t>on1.com/products/photo-raw</a:t>
            </a:r>
          </a:p>
          <a:p>
            <a:r>
              <a:rPr lang="en-US" b="1" dirty="0"/>
              <a:t>DxO Technology Deep Dive</a:t>
            </a:r>
          </a:p>
          <a:p>
            <a:pPr lvl="1"/>
            <a:r>
              <a:rPr lang="en-US" u="sng" dirty="0">
                <a:hlinkClick r:id="rId4"/>
              </a:rPr>
              <a:t>dxo.com/dxo-pureraw/technologies</a:t>
            </a:r>
          </a:p>
          <a:p>
            <a:pPr>
              <a:buNone/>
            </a:pPr>
            <a:r>
              <a:rPr lang="en-US" i="1" dirty="0">
                <a:solidFill>
                  <a:srgbClr val="888888"/>
                </a:solidFill>
              </a:rPr>
              <a:t>These slides and all links will be shared after the session.</a:t>
            </a:r>
          </a:p>
        </p:txBody>
      </p:sp>
    </p:spTree>
    <p:extLst>
      <p:ext uri="{BB962C8B-B14F-4D97-AF65-F5344CB8AC3E}">
        <p14:creationId xmlns:p14="http://schemas.microsoft.com/office/powerpoint/2010/main" val="1498198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05FCB3-60A4-7BE5-1FD3-B3E91EFF4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A4528-FAD8-71FA-0E6A-DA847088E8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pmbatty.github.io</a:t>
            </a:r>
            <a:r>
              <a:rPr lang="en-US" dirty="0"/>
              <a:t>/</a:t>
            </a:r>
            <a:r>
              <a:rPr lang="en-US" dirty="0" err="1"/>
              <a:t>battyphotos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7EEB79-067C-8213-6D1E-0A3AA50FD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06769-9388-2F7D-56BA-0A930B890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need to know before we dive into tools</a:t>
            </a:r>
          </a:p>
        </p:txBody>
      </p:sp>
    </p:spTree>
    <p:extLst>
      <p:ext uri="{BB962C8B-B14F-4D97-AF65-F5344CB8AC3E}">
        <p14:creationId xmlns:p14="http://schemas.microsoft.com/office/powerpoint/2010/main" val="81821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This Matters</a:t>
            </a:r>
            <a:endParaRPr lang="en-US" sz="3733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E19E1-E323-43EC-AC44-56F0A4D16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has transformed noise reduction, sharpening, and upsizing</a:t>
            </a:r>
          </a:p>
          <a:p>
            <a:r>
              <a:rPr lang="en-US" dirty="0"/>
              <a:t>We can dramatically improve some existing images, in some cases rescuing images that weren't usable before</a:t>
            </a:r>
          </a:p>
          <a:p>
            <a:r>
              <a:rPr lang="en-US" dirty="0"/>
              <a:t>We can change the camera settings we use with the knowledge of what these tools can do — in particular not being afraid to shoot with higher ISO</a:t>
            </a:r>
          </a:p>
          <a:p>
            <a:r>
              <a:rPr lang="en-US" dirty="0"/>
              <a:t>Heavier crops become viable with AI upscaling</a:t>
            </a:r>
          </a:p>
        </p:txBody>
      </p:sp>
    </p:spTree>
    <p:extLst>
      <p:ext uri="{BB962C8B-B14F-4D97-AF65-F5344CB8AC3E}">
        <p14:creationId xmlns:p14="http://schemas.microsoft.com/office/powerpoint/2010/main" val="427254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Ethics &amp; Contests</a:t>
            </a:r>
            <a:endParaRPr lang="en-US" sz="3733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C8D339A-CA6F-30D0-D012-3740081FF5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Generally Accepted</a:t>
            </a:r>
          </a:p>
          <a:p>
            <a:pPr marL="0" indent="0">
              <a:buNone/>
            </a:pPr>
            <a:r>
              <a:rPr lang="en-US" dirty="0"/>
              <a:t>Noise reduction — seen as improved version of existing tools. Modest sharpening for slight softness.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D4A03C"/>
                </a:solidFill>
              </a:rPr>
              <a:t>Grey Area</a:t>
            </a:r>
          </a:p>
          <a:p>
            <a:pPr marL="0" indent="0">
              <a:buNone/>
            </a:pPr>
            <a:r>
              <a:rPr lang="en-US" dirty="0"/>
              <a:t>Aggressive AI sharpening, motion blur recovery, and upsizing — the AI is inventing plausible detail. Most contests don't specifically address this in their rules yet.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147AA18-514C-60B3-5936-6CAE31DDF0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MHWPC Contest Rules</a:t>
            </a:r>
          </a:p>
          <a:p>
            <a:pPr marL="0" indent="0">
              <a:buNone/>
            </a:pPr>
            <a:r>
              <a:rPr lang="en-US" i="1" dirty="0"/>
              <a:t>Images may be enhanced using any post-processing tools, except you cannot copy or significantly alter the primary subject, nor import from another image. </a:t>
            </a:r>
            <a:r>
              <a:rPr lang="en-US" b="1" i="1" dirty="0"/>
              <a:t>The intent of the original must be maintained.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No restrictions for the Creative category.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For club work: </a:t>
            </a:r>
            <a:r>
              <a:rPr lang="en-US" dirty="0"/>
              <a:t>currently the tools we show today are fine, but as a club we will need to think about rules going forward. More creative generative AI tools are more problematic.</a:t>
            </a:r>
          </a:p>
        </p:txBody>
      </p:sp>
    </p:spTree>
    <p:extLst>
      <p:ext uri="{BB962C8B-B14F-4D97-AF65-F5344CB8AC3E}">
        <p14:creationId xmlns:p14="http://schemas.microsoft.com/office/powerpoint/2010/main" val="183585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How AI Tools Are Different</a:t>
            </a:r>
            <a:endParaRPr lang="en-US" sz="3733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59E1B3-421A-2BC0-3EB7-188646ABB9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Noise Reduction</a:t>
            </a:r>
          </a:p>
          <a:p>
            <a:pPr marL="0" indent="0">
              <a:buNone/>
            </a:pPr>
            <a:r>
              <a:rPr lang="en-US" dirty="0"/>
              <a:t>Traditional NR applies spatial filtering — averaging nearby pixels, which smears fine detail. AI NR predicts what the clean image should look like, preserving feathers, fur, and texture.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Sharpening</a:t>
            </a:r>
          </a:p>
          <a:p>
            <a:pPr marL="0" indent="0">
              <a:buNone/>
            </a:pPr>
            <a:r>
              <a:rPr lang="en-US" dirty="0"/>
              <a:t>Traditional sharpening enhances edge contrast — it can't add detail that isn't there. AI sharpening can recover or generate plausible detail from soft or blurred originals.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FB6220B-13F9-3049-65DC-AEE865B6DB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Upsizing</a:t>
            </a:r>
          </a:p>
          <a:p>
            <a:pPr marL="0" indent="0">
              <a:buNone/>
            </a:pPr>
            <a:r>
              <a:rPr lang="en-US" dirty="0"/>
              <a:t>Traditional upscaling interpolates between pixels. AI upscaling generates plausible new detail — enabling larger upscaling of heavy crops.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How They Work</a:t>
            </a:r>
          </a:p>
          <a:p>
            <a:pPr marL="0" indent="0">
              <a:buNone/>
            </a:pPr>
            <a:r>
              <a:rPr lang="en-US" dirty="0"/>
              <a:t>Trained on millions of before-and-after image pairs, AI models learn to predict the improved version. Some can denoise, sharpen, and upscale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90811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A04E7-5A79-2B03-6900-0E7A4509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Tools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3B5F5-E013-E3E1-EF4C-F85DC00D2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Live demos + comparison results from the website</a:t>
            </a:r>
          </a:p>
        </p:txBody>
      </p:sp>
    </p:spTree>
    <p:extLst>
      <p:ext uri="{BB962C8B-B14F-4D97-AF65-F5344CB8AC3E}">
        <p14:creationId xmlns:p14="http://schemas.microsoft.com/office/powerpoint/2010/main" val="19986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  <a:noFill/>
          <a:ln/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sz="3733" dirty="0">
                <a:solidFill>
                  <a:srgbClr val="1B2D1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Tools We're Comparing</a:t>
            </a:r>
            <a:endParaRPr lang="en-US" sz="3733" dirty="0"/>
          </a:p>
        </p:txBody>
      </p:sp>
      <p:sp>
        <p:nvSpPr>
          <p:cNvPr id="3" name="Shape 1"/>
          <p:cNvSpPr/>
          <p:nvPr/>
        </p:nvSpPr>
        <p:spPr>
          <a:xfrm>
            <a:off x="653408" y="2227904"/>
            <a:ext cx="5120640" cy="1950720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4" name="Shape 2"/>
          <p:cNvSpPr/>
          <p:nvPr/>
        </p:nvSpPr>
        <p:spPr>
          <a:xfrm>
            <a:off x="653408" y="2227904"/>
            <a:ext cx="85344" cy="1950720"/>
          </a:xfrm>
          <a:prstGeom prst="rect">
            <a:avLst/>
          </a:prstGeom>
          <a:solidFill>
            <a:srgbClr val="2C5F2D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5" name="Text 3"/>
          <p:cNvSpPr/>
          <p:nvPr/>
        </p:nvSpPr>
        <p:spPr>
          <a:xfrm>
            <a:off x="897248" y="2349824"/>
            <a:ext cx="3413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B2D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Adobe Lightroom Classic</a:t>
            </a:r>
            <a:endParaRPr lang="en-US" sz="1867" dirty="0"/>
          </a:p>
        </p:txBody>
      </p:sp>
      <p:sp>
        <p:nvSpPr>
          <p:cNvPr id="6" name="Text 4"/>
          <p:cNvSpPr/>
          <p:nvPr/>
        </p:nvSpPr>
        <p:spPr>
          <a:xfrm>
            <a:off x="897248" y="2776544"/>
            <a:ext cx="341376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Denoise • Super Resolution</a:t>
            </a:r>
            <a:endParaRPr lang="en-US" sz="1467" dirty="0"/>
          </a:p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Built-in, non-destructive, no extra cost</a:t>
            </a:r>
            <a:endParaRPr lang="en-US" sz="1467" dirty="0"/>
          </a:p>
        </p:txBody>
      </p:sp>
      <p:pic>
        <p:nvPicPr>
          <p:cNvPr id="7" name="Image 0" descr="/sessions/affectionate-charming-euler/logos/image1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54848" y="2604144"/>
            <a:ext cx="975360" cy="97536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6261728" y="2227904"/>
            <a:ext cx="5120640" cy="1950720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9" name="Shape 6"/>
          <p:cNvSpPr/>
          <p:nvPr/>
        </p:nvSpPr>
        <p:spPr>
          <a:xfrm>
            <a:off x="6261728" y="2227904"/>
            <a:ext cx="85344" cy="1950720"/>
          </a:xfrm>
          <a:prstGeom prst="rect">
            <a:avLst/>
          </a:prstGeom>
          <a:solidFill>
            <a:srgbClr val="3A6B8C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0" name="Text 7"/>
          <p:cNvSpPr/>
          <p:nvPr/>
        </p:nvSpPr>
        <p:spPr>
          <a:xfrm>
            <a:off x="6505568" y="2349824"/>
            <a:ext cx="3413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B2D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DxO PureRAW</a:t>
            </a:r>
            <a:endParaRPr lang="en-US" sz="1867" dirty="0"/>
          </a:p>
        </p:txBody>
      </p:sp>
      <p:sp>
        <p:nvSpPr>
          <p:cNvPr id="11" name="Text 8"/>
          <p:cNvSpPr/>
          <p:nvPr/>
        </p:nvSpPr>
        <p:spPr>
          <a:xfrm>
            <a:off x="6505568" y="2776544"/>
            <a:ext cx="341376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DeepPRIME XD3 • Lens corrections</a:t>
            </a:r>
            <a:endParaRPr lang="en-US" sz="1467" dirty="0"/>
          </a:p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Works on RAW • $129 one-time</a:t>
            </a:r>
            <a:endParaRPr lang="en-US" sz="1467" dirty="0"/>
          </a:p>
        </p:txBody>
      </p:sp>
      <p:pic>
        <p:nvPicPr>
          <p:cNvPr id="12" name="Image 1" descr="/sessions/affectionate-charming-euler/logos/image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329" y="2475551"/>
            <a:ext cx="1219199" cy="1219199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653408" y="4483424"/>
            <a:ext cx="5120640" cy="1950720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4" name="Shape 10"/>
          <p:cNvSpPr/>
          <p:nvPr/>
        </p:nvSpPr>
        <p:spPr>
          <a:xfrm>
            <a:off x="653408" y="4483424"/>
            <a:ext cx="85344" cy="1950720"/>
          </a:xfrm>
          <a:prstGeom prst="rect">
            <a:avLst/>
          </a:prstGeom>
          <a:solidFill>
            <a:srgbClr val="7A5C3C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5" name="Text 11"/>
          <p:cNvSpPr/>
          <p:nvPr/>
        </p:nvSpPr>
        <p:spPr>
          <a:xfrm>
            <a:off x="897248" y="4605344"/>
            <a:ext cx="3413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B2D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Topaz Photo</a:t>
            </a:r>
            <a:endParaRPr lang="en-US" sz="1867" dirty="0"/>
          </a:p>
        </p:txBody>
      </p:sp>
      <p:sp>
        <p:nvSpPr>
          <p:cNvPr id="16" name="Text 12"/>
          <p:cNvSpPr/>
          <p:nvPr/>
        </p:nvSpPr>
        <p:spPr>
          <a:xfrm>
            <a:off x="897248" y="5032064"/>
            <a:ext cx="341376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Denoise • Sharpen • Upscale</a:t>
            </a:r>
            <a:endParaRPr lang="en-US" sz="1467" dirty="0"/>
          </a:p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 sharpening • ~$199/yr subscription</a:t>
            </a:r>
            <a:endParaRPr lang="en-US" sz="1467" dirty="0"/>
          </a:p>
        </p:txBody>
      </p:sp>
      <p:pic>
        <p:nvPicPr>
          <p:cNvPr id="17" name="Image 2" descr="/sessions/affectionate-charming-euler/logos/image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848" y="4788224"/>
            <a:ext cx="975360" cy="975360"/>
          </a:xfrm>
          <a:prstGeom prst="rect">
            <a:avLst/>
          </a:prstGeom>
        </p:spPr>
      </p:pic>
      <p:sp>
        <p:nvSpPr>
          <p:cNvPr id="18" name="Shape 13"/>
          <p:cNvSpPr/>
          <p:nvPr/>
        </p:nvSpPr>
        <p:spPr>
          <a:xfrm>
            <a:off x="6261728" y="4483424"/>
            <a:ext cx="5120640" cy="1950720"/>
          </a:xfrm>
          <a:prstGeom prst="rect">
            <a:avLst/>
          </a:prstGeom>
          <a:solidFill>
            <a:srgbClr val="FFFFFF"/>
          </a:solidFill>
          <a:ln/>
          <a:effectLst>
            <a:outerShdw blurRad="50800" dist="127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9" name="Shape 14"/>
          <p:cNvSpPr/>
          <p:nvPr/>
        </p:nvSpPr>
        <p:spPr>
          <a:xfrm>
            <a:off x="6261728" y="4483424"/>
            <a:ext cx="85344" cy="1950720"/>
          </a:xfrm>
          <a:prstGeom prst="rect">
            <a:avLst/>
          </a:prstGeom>
          <a:solidFill>
            <a:srgbClr val="5C3D6E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20" name="Text 15"/>
          <p:cNvSpPr/>
          <p:nvPr/>
        </p:nvSpPr>
        <p:spPr>
          <a:xfrm>
            <a:off x="6505568" y="4605344"/>
            <a:ext cx="3413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B2D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ON1 Photo RAW 2026</a:t>
            </a:r>
            <a:endParaRPr lang="en-US" sz="1867" dirty="0"/>
          </a:p>
        </p:txBody>
      </p:sp>
      <p:sp>
        <p:nvSpPr>
          <p:cNvPr id="21" name="Text 16"/>
          <p:cNvSpPr/>
          <p:nvPr/>
        </p:nvSpPr>
        <p:spPr>
          <a:xfrm>
            <a:off x="6505568" y="5032064"/>
            <a:ext cx="341376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NoNoise AI • TackSharp AI • Resize AI</a:t>
            </a:r>
            <a:endParaRPr lang="en-US" sz="1467" dirty="0"/>
          </a:p>
          <a:p>
            <a:r>
              <a:rPr lang="en-US" sz="14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Non-destructive • ~$100 perpetual</a:t>
            </a:r>
            <a:endParaRPr lang="en-US" sz="1467" dirty="0"/>
          </a:p>
        </p:txBody>
      </p:sp>
      <p:pic>
        <p:nvPicPr>
          <p:cNvPr id="22" name="Image 3" descr="/sessions/affectionate-charming-euler/logos/image4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328" y="4681538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 [1778340226922]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978C4A1-0097-824F-8575-45A8D9600875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5472e613-fb27-4410-9d86-edda9257709c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4660</TotalTime>
  <Words>1553</Words>
  <Application>Microsoft Macintosh PowerPoint</Application>
  <PresentationFormat>Widescreen</PresentationFormat>
  <Paragraphs>217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Calibri</vt:lpstr>
      <vt:lpstr>Century Gothic</vt:lpstr>
      <vt:lpstr>Georgia</vt:lpstr>
      <vt:lpstr>Wingdings 2</vt:lpstr>
      <vt:lpstr>Quotable [1778340226922]</vt:lpstr>
      <vt:lpstr>AI based Noise Reduction, Sharpening &amp; Upsizing for Wildlife Photographers</vt:lpstr>
      <vt:lpstr>Today's Session</vt:lpstr>
      <vt:lpstr>Full-Resolution Comparisons</vt:lpstr>
      <vt:lpstr>Key Concepts</vt:lpstr>
      <vt:lpstr>Why This Matters</vt:lpstr>
      <vt:lpstr>Ethics &amp; Contests</vt:lpstr>
      <vt:lpstr>How AI Tools Are Different</vt:lpstr>
      <vt:lpstr>Four Tools</vt:lpstr>
      <vt:lpstr>The Tools We're Comparing</vt:lpstr>
      <vt:lpstr>1: Lightroom Classic</vt:lpstr>
      <vt:lpstr>PowerPoint Presentation</vt:lpstr>
      <vt:lpstr>Lightroom Classic AI Denoise</vt:lpstr>
      <vt:lpstr>2: DxO PureRAW</vt:lpstr>
      <vt:lpstr>DxO technologies</vt:lpstr>
      <vt:lpstr>PowerPoint Presentation</vt:lpstr>
      <vt:lpstr>PowerPoint Presentation</vt:lpstr>
      <vt:lpstr>DxO Pure RAW</vt:lpstr>
      <vt:lpstr>3: Topaz Photo</vt:lpstr>
      <vt:lpstr>PowerPoint Presentation</vt:lpstr>
      <vt:lpstr>PowerPoint Presentation</vt:lpstr>
      <vt:lpstr>PowerPoint Presentation</vt:lpstr>
      <vt:lpstr>Topaz Photo — Strengths</vt:lpstr>
      <vt:lpstr>Selective processing workflow options</vt:lpstr>
      <vt:lpstr>Topaz Photo — Cautions</vt:lpstr>
      <vt:lpstr>4: ON1 Photo RAW</vt:lpstr>
      <vt:lpstr>PowerPoint Presentation</vt:lpstr>
      <vt:lpstr>ON1 Photo RAW 2026</vt:lpstr>
      <vt:lpstr>5: Topaz Gigapixel</vt:lpstr>
      <vt:lpstr>PowerPoint Presentation</vt:lpstr>
      <vt:lpstr>6: ON1 Resize AI</vt:lpstr>
      <vt:lpstr>PowerPoint Presentation</vt:lpstr>
      <vt:lpstr>Summary and Recommendations</vt:lpstr>
      <vt:lpstr>Situation influences tool choice</vt:lpstr>
      <vt:lpstr>Pros and Cons of different tools</vt:lpstr>
      <vt:lpstr>General takeaways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Batty</dc:creator>
  <cp:lastModifiedBy>Peter Batty</cp:lastModifiedBy>
  <cp:revision>7</cp:revision>
  <dcterms:created xsi:type="dcterms:W3CDTF">2026-05-09T15:14:49Z</dcterms:created>
  <dcterms:modified xsi:type="dcterms:W3CDTF">2026-05-14T20:36:20Z</dcterms:modified>
</cp:coreProperties>
</file>